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58" r:id="rId5"/>
    <p:sldId id="260" r:id="rId6"/>
    <p:sldId id="277" r:id="rId7"/>
    <p:sldId id="261" r:id="rId8"/>
    <p:sldId id="263" r:id="rId9"/>
    <p:sldId id="264" r:id="rId10"/>
    <p:sldId id="271" r:id="rId11"/>
    <p:sldId id="272" r:id="rId12"/>
    <p:sldId id="262" r:id="rId13"/>
    <p:sldId id="274" r:id="rId14"/>
    <p:sldId id="273" r:id="rId15"/>
    <p:sldId id="275" r:id="rId16"/>
    <p:sldId id="269" r:id="rId17"/>
    <p:sldId id="270" r:id="rId18"/>
    <p:sldId id="267" r:id="rId19"/>
    <p:sldId id="265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 autoAdjust="0"/>
    <p:restoredTop sz="94718" autoAdjust="0"/>
  </p:normalViewPr>
  <p:slideViewPr>
    <p:cSldViewPr snapToGrid="0" snapToObjects="1">
      <p:cViewPr varScale="1">
        <p:scale>
          <a:sx n="108" d="100"/>
          <a:sy n="108" d="100"/>
        </p:scale>
        <p:origin x="-9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12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4/28/2011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ACBAA-E8B3-49A2-84FD-CE21F958E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4/28/2011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3B67E-8DB1-4BBF-9425-6F2200A1A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3B67E-8DB1-4BBF-9425-6F2200A1A7C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3B67E-8DB1-4BBF-9425-6F2200A1A7C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3B67E-8DB1-4BBF-9425-6F2200A1A7C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Xianghong Liu, </a:t>
            </a:r>
            <a:r>
              <a:rPr lang="en-US" dirty="0" err="1" smtClean="0"/>
              <a:t>Photodetector</a:t>
            </a:r>
            <a:r>
              <a:rPr lang="en-US" dirty="0" smtClean="0"/>
              <a:t> Workshop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735"/>
            <a:ext cx="8229600" cy="4603865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21535" cy="75063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Xianghong Liu, </a:t>
            </a:r>
            <a:r>
              <a:rPr lang="en-US" dirty="0" err="1" smtClean="0"/>
              <a:t>Photodetector</a:t>
            </a:r>
            <a:r>
              <a:rPr lang="en-US" dirty="0" smtClean="0"/>
              <a:t> Workshop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00268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Xianghong Liu, </a:t>
            </a:r>
            <a:r>
              <a:rPr lang="en-US" dirty="0" err="1" smtClean="0"/>
              <a:t>Photodetector</a:t>
            </a:r>
            <a:r>
              <a:rPr lang="en-US" dirty="0" smtClean="0"/>
              <a:t> Workshop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275999-CDF6-9B46-9F3F-7503503F82B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 descr="Blue 10in Header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GaAs</a:t>
            </a:r>
            <a:r>
              <a:rPr lang="en-US" dirty="0" smtClean="0"/>
              <a:t> and </a:t>
            </a:r>
            <a:r>
              <a:rPr lang="en-US" dirty="0" err="1" smtClean="0"/>
              <a:t>CsKSb</a:t>
            </a:r>
            <a:r>
              <a:rPr lang="en-US" dirty="0" smtClean="0"/>
              <a:t> </a:t>
            </a:r>
            <a:r>
              <a:rPr lang="en-US" dirty="0" err="1" smtClean="0"/>
              <a:t>Photocathodes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DC Gun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09646"/>
            <a:ext cx="7854696" cy="1752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algn="ctr"/>
            <a:r>
              <a:rPr lang="en-US" i="1" dirty="0" smtClean="0"/>
              <a:t>Xianghong Liu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Cornell University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79407"/>
            <a:ext cx="8121535" cy="750639"/>
          </a:xfrm>
        </p:spPr>
        <p:txBody>
          <a:bodyPr>
            <a:noAutofit/>
          </a:bodyPr>
          <a:lstStyle/>
          <a:p>
            <a:r>
              <a:rPr lang="en-US" sz="2800" dirty="0" smtClean="0"/>
              <a:t>Surface roughening due to </a:t>
            </a:r>
            <a:r>
              <a:rPr lang="en-US" sz="2800" dirty="0" smtClean="0"/>
              <a:t>heating </a:t>
            </a:r>
            <a:br>
              <a:rPr lang="en-US" sz="2800" dirty="0" smtClean="0"/>
            </a:br>
            <a:r>
              <a:rPr lang="en-US" sz="2800" dirty="0" smtClean="0"/>
              <a:t>at temperature above 580°C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1048"/>
            <a:ext cx="434816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5351" y="2112490"/>
            <a:ext cx="434816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5292982"/>
            <a:ext cx="353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AFM image of surface </a:t>
            </a:r>
            <a:r>
              <a:rPr lang="en-US" sz="1400" dirty="0" smtClean="0"/>
              <a:t>of atomically polished </a:t>
            </a:r>
            <a:r>
              <a:rPr lang="en-US" sz="1400" dirty="0" err="1" smtClean="0"/>
              <a:t>GaAs</a:t>
            </a:r>
            <a:r>
              <a:rPr lang="en-US" sz="1400" dirty="0" smtClean="0"/>
              <a:t> </a:t>
            </a:r>
            <a:r>
              <a:rPr lang="en-US" sz="1400" dirty="0" smtClean="0"/>
              <a:t>wafer</a:t>
            </a:r>
            <a:r>
              <a:rPr lang="en-US" sz="1400" dirty="0" smtClean="0"/>
              <a:t> </a:t>
            </a:r>
            <a:r>
              <a:rPr lang="en-US" sz="1400" dirty="0" smtClean="0"/>
              <a:t>before heat cleaning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169877" y="5249018"/>
            <a:ext cx="3516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After use in Cornell dc photoemission gun (many times of heat cleaning/activation)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715351" y="6079350"/>
            <a:ext cx="4141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S. Karkare and I. Bazarov,</a:t>
            </a:r>
            <a:r>
              <a:rPr lang="fr-FR" sz="1200" dirty="0" smtClean="0"/>
              <a:t> </a:t>
            </a:r>
            <a:r>
              <a:rPr lang="fr-FR" sz="1200" dirty="0" err="1" smtClean="0"/>
              <a:t>Appl</a:t>
            </a:r>
            <a:r>
              <a:rPr lang="fr-FR" sz="1200" dirty="0" smtClean="0"/>
              <a:t>. Phys. </a:t>
            </a:r>
            <a:r>
              <a:rPr lang="fr-FR" sz="1200" dirty="0" err="1" smtClean="0"/>
              <a:t>Lett</a:t>
            </a:r>
            <a:r>
              <a:rPr lang="fr-FR" sz="1200" dirty="0" smtClean="0"/>
              <a:t>. </a:t>
            </a:r>
            <a:r>
              <a:rPr lang="fr-FR" sz="1200" b="1" dirty="0" smtClean="0"/>
              <a:t>98, </a:t>
            </a:r>
            <a:r>
              <a:rPr lang="fr-FR" sz="1200" dirty="0" smtClean="0"/>
              <a:t>094104 (2011)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Rough surface increases MTE significantly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" y="1678244"/>
            <a:ext cx="3954780" cy="31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0080" y="1672094"/>
            <a:ext cx="4023360" cy="297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45089" y="5868907"/>
            <a:ext cx="4141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S. Karkare and I. Bazarov,</a:t>
            </a:r>
            <a:r>
              <a:rPr lang="fr-FR" sz="1200" dirty="0" smtClean="0"/>
              <a:t> </a:t>
            </a:r>
            <a:r>
              <a:rPr lang="fr-FR" sz="1200" dirty="0" err="1" smtClean="0"/>
              <a:t>Appl</a:t>
            </a:r>
            <a:r>
              <a:rPr lang="fr-FR" sz="1200" dirty="0" smtClean="0"/>
              <a:t>. Phys. </a:t>
            </a:r>
            <a:r>
              <a:rPr lang="fr-FR" sz="1200" dirty="0" err="1" smtClean="0"/>
              <a:t>Lett</a:t>
            </a:r>
            <a:r>
              <a:rPr lang="fr-FR" sz="1200" dirty="0" smtClean="0"/>
              <a:t>. </a:t>
            </a:r>
            <a:r>
              <a:rPr lang="fr-FR" sz="1200" b="1" dirty="0" smtClean="0"/>
              <a:t>98, </a:t>
            </a:r>
            <a:r>
              <a:rPr lang="fr-FR" sz="1200" dirty="0" smtClean="0"/>
              <a:t>094104 (2011)</a:t>
            </a:r>
            <a:endParaRPr lang="en-US" sz="1200" dirty="0"/>
          </a:p>
        </p:txBody>
      </p:sp>
      <p:pic>
        <p:nvPicPr>
          <p:cNvPr id="10" name="Picture 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48233" y="4933906"/>
            <a:ext cx="4038600" cy="13350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Dark </a:t>
            </a:r>
            <a:r>
              <a:rPr lang="en-US" dirty="0" smtClean="0"/>
              <a:t>lifetime</a:t>
            </a:r>
          </a:p>
          <a:p>
            <a:pPr lvl="1"/>
            <a:r>
              <a:rPr lang="en-US" dirty="0" smtClean="0"/>
              <a:t>10s to 100s hours in prep chamber</a:t>
            </a:r>
          </a:p>
          <a:p>
            <a:pPr lvl="1"/>
            <a:r>
              <a:rPr lang="en-US" dirty="0" smtClean="0"/>
              <a:t>Much better inside the gun (better vacuum)</a:t>
            </a:r>
          </a:p>
          <a:p>
            <a:pPr lvl="1"/>
            <a:r>
              <a:rPr lang="en-US" dirty="0" smtClean="0"/>
              <a:t>Cause of QE decay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Loss of Cs on surface?</a:t>
            </a:r>
          </a:p>
          <a:p>
            <a:pPr lvl="2"/>
            <a:r>
              <a:rPr lang="en-US" dirty="0" smtClean="0"/>
              <a:t>More likely, </a:t>
            </a:r>
            <a:r>
              <a:rPr lang="en-US" dirty="0" smtClean="0"/>
              <a:t>surface poisoning (by</a:t>
            </a:r>
            <a:r>
              <a:rPr lang="en-US" dirty="0" smtClean="0"/>
              <a:t> </a:t>
            </a:r>
            <a:r>
              <a:rPr lang="en-US" dirty="0" smtClean="0"/>
              <a:t>residual </a:t>
            </a:r>
            <a:r>
              <a:rPr lang="en-US" dirty="0" smtClean="0"/>
              <a:t>gases)</a:t>
            </a:r>
            <a:endParaRPr lang="en-US" dirty="0" smtClean="0"/>
          </a:p>
          <a:p>
            <a:pPr lvl="1"/>
            <a:r>
              <a:rPr lang="en-US" dirty="0" smtClean="0"/>
              <a:t>Add more Cs to recover QE</a:t>
            </a:r>
          </a:p>
          <a:p>
            <a:r>
              <a:rPr lang="en-US" dirty="0" smtClean="0"/>
              <a:t>Operational lifetime</a:t>
            </a:r>
          </a:p>
          <a:p>
            <a:pPr lvl="1"/>
            <a:r>
              <a:rPr lang="en-US" dirty="0" smtClean="0"/>
              <a:t>Short at high beam current (&gt; 5 </a:t>
            </a:r>
            <a:r>
              <a:rPr lang="en-US" dirty="0" err="1" smtClean="0"/>
              <a:t>mA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Better at low beam current in term of hours</a:t>
            </a:r>
          </a:p>
          <a:p>
            <a:pPr lvl="1"/>
            <a:r>
              <a:rPr lang="en-US" dirty="0" smtClean="0"/>
              <a:t>Not a constant either in terms of drawn charge (C cm</a:t>
            </a:r>
            <a:r>
              <a:rPr lang="en-US" baseline="30000" dirty="0" smtClean="0"/>
              <a:t>-2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Cause </a:t>
            </a:r>
            <a:r>
              <a:rPr lang="en-US" dirty="0" smtClean="0"/>
              <a:t>of QE decay: </a:t>
            </a:r>
            <a:r>
              <a:rPr lang="en-US" dirty="0" smtClean="0"/>
              <a:t>implantation/sputtering by back-bombarding ions</a:t>
            </a:r>
          </a:p>
          <a:p>
            <a:pPr lvl="2">
              <a:buNone/>
            </a:pPr>
            <a:r>
              <a:rPr lang="en-US" dirty="0" smtClean="0"/>
              <a:t>+ (faster) surface effect?</a:t>
            </a:r>
          </a:p>
          <a:p>
            <a:pPr lvl="1"/>
            <a:r>
              <a:rPr lang="en-US" dirty="0" err="1" smtClean="0"/>
              <a:t>Recesiation</a:t>
            </a:r>
            <a:r>
              <a:rPr lang="en-US" dirty="0" smtClean="0"/>
              <a:t> can recover QE mostly except area near center after high beam current runs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1/e lifetime at a high current run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200" dirty="0" smtClean="0"/>
              <a:t>in terms of hour and </a:t>
            </a:r>
            <a:r>
              <a:rPr lang="en-US" sz="2200" dirty="0" smtClean="0"/>
              <a:t>coulomb)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7200" y="1729160"/>
            <a:ext cx="8234363" cy="4581525"/>
            <a:chOff x="457200" y="1905000"/>
            <a:chExt cx="8234363" cy="4581525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457200" y="1905000"/>
              <a:ext cx="8234363" cy="4581525"/>
              <a:chOff x="454025" y="1895475"/>
              <a:chExt cx="8234363" cy="4581525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4025" y="1895475"/>
                <a:ext cx="8234363" cy="458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239000" y="2057400"/>
                <a:ext cx="1235075" cy="37623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11/16/2010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724400" y="4572000"/>
                <a:ext cx="533400" cy="3429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r>
                  <a:rPr lang="en-US" sz="140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1 hr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86000" y="3429000"/>
                <a:ext cx="685800" cy="55562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r>
                  <a:rPr lang="en-US" sz="140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15 min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57600" y="4419600"/>
                <a:ext cx="609600" cy="55562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r>
                  <a:rPr lang="en-US" sz="140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8 min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715000" y="4800600"/>
                <a:ext cx="609600" cy="55562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r>
                  <a:rPr lang="en-US" sz="140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2.5 hr</a:t>
                </a:r>
              </a:p>
            </p:txBody>
          </p:sp>
          <p:cxnSp>
            <p:nvCxnSpPr>
              <p:cNvPr id="14" name="Straight Arrow Connector 13"/>
              <p:cNvCxnSpPr>
                <a:stCxn id="11" idx="0"/>
              </p:cNvCxnSpPr>
              <p:nvPr/>
            </p:nvCxnSpPr>
            <p:spPr>
              <a:xfrm rot="5400000" flipH="1" flipV="1">
                <a:off x="2724150" y="3105150"/>
                <a:ext cx="228600" cy="419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2" idx="0"/>
              </p:cNvCxnSpPr>
              <p:nvPr/>
            </p:nvCxnSpPr>
            <p:spPr>
              <a:xfrm rot="5400000" flipH="1" flipV="1">
                <a:off x="3995737" y="4071938"/>
                <a:ext cx="314325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2424497" y="3686373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 Narrow" pitchFamily="34" charset="0"/>
                </a:rPr>
                <a:t>15 C</a:t>
              </a:r>
              <a:endParaRPr lang="en-US" sz="1200" dirty="0"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9390" y="4671625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 Narrow" pitchFamily="34" charset="0"/>
                </a:rPr>
                <a:t>3 C</a:t>
              </a:r>
              <a:endParaRPr lang="en-US" sz="1200" dirty="0">
                <a:latin typeface="Arial Narrow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7575" y="4846250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 Narrow" pitchFamily="34" charset="0"/>
                </a:rPr>
                <a:t>60 C</a:t>
              </a:r>
              <a:endParaRPr lang="en-US" sz="1200" dirty="0">
                <a:latin typeface="Arial Narrow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3616" y="5088751"/>
              <a:ext cx="513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 Narrow" pitchFamily="34" charset="0"/>
                </a:rPr>
                <a:t>110 C</a:t>
              </a:r>
              <a:endParaRPr lang="en-US" sz="12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Damage by ion back bombardment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Xianghong Liu, </a:t>
            </a:r>
            <a:r>
              <a:rPr lang="en-US" dirty="0" err="1" smtClean="0"/>
              <a:t>Photodetector</a:t>
            </a:r>
            <a:r>
              <a:rPr lang="en-US" dirty="0" smtClean="0"/>
              <a:t> Workshop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33810" y="1454727"/>
            <a:ext cx="478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QE can’t be recovered by cleaning/reactivation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8176" t="16013" r="11495" b="13430"/>
          <a:stretch>
            <a:fillRect/>
          </a:stretch>
        </p:blipFill>
        <p:spPr bwMode="auto">
          <a:xfrm>
            <a:off x="1233810" y="2307624"/>
            <a:ext cx="5943558" cy="36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cathode off-center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4140" r="33486" b="54808"/>
          <a:stretch>
            <a:fillRect/>
          </a:stretch>
        </p:blipFill>
        <p:spPr bwMode="auto">
          <a:xfrm>
            <a:off x="2590800" y="1586611"/>
            <a:ext cx="3675185" cy="288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10192" t="4848" r="7974" b="5270"/>
          <a:stretch>
            <a:fillRect/>
          </a:stretch>
        </p:blipFill>
        <p:spPr bwMode="auto">
          <a:xfrm>
            <a:off x="1818542" y="3815373"/>
            <a:ext cx="4932485" cy="254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Lifetime</a:t>
            </a:r>
          </a:p>
          <a:p>
            <a:pPr lvl="1"/>
            <a:r>
              <a:rPr lang="en-US" dirty="0" smtClean="0"/>
              <a:t>Need improvement for high beam current operation</a:t>
            </a:r>
            <a:endParaRPr lang="en-US" dirty="0" smtClean="0"/>
          </a:p>
          <a:p>
            <a:r>
              <a:rPr lang="en-US" dirty="0" smtClean="0"/>
              <a:t>Surface roughening due to heat </a:t>
            </a:r>
            <a:r>
              <a:rPr lang="en-US" dirty="0" smtClean="0"/>
              <a:t>cleaning</a:t>
            </a:r>
          </a:p>
          <a:p>
            <a:pPr lvl="1"/>
            <a:r>
              <a:rPr lang="en-US" dirty="0" smtClean="0"/>
              <a:t>Looking into other options, e.g. mainly H-atom cleaning, </a:t>
            </a:r>
            <a:r>
              <a:rPr lang="en-US" dirty="0" err="1" smtClean="0"/>
              <a:t>epitaxially</a:t>
            </a:r>
            <a:r>
              <a:rPr lang="en-US" dirty="0" smtClean="0"/>
              <a:t> grown </a:t>
            </a:r>
            <a:r>
              <a:rPr lang="en-US" dirty="0" err="1" smtClean="0"/>
              <a:t>GaAs</a:t>
            </a:r>
            <a:endParaRPr lang="en-US" dirty="0" smtClean="0"/>
          </a:p>
          <a:p>
            <a:r>
              <a:rPr lang="en-US" dirty="0" smtClean="0"/>
              <a:t>Ion back </a:t>
            </a:r>
            <a:r>
              <a:rPr lang="en-US" dirty="0" smtClean="0"/>
              <a:t>bombardment causes </a:t>
            </a:r>
            <a:r>
              <a:rPr lang="en-US" dirty="0" smtClean="0"/>
              <a:t>non recoverable damage on </a:t>
            </a:r>
            <a:r>
              <a:rPr lang="en-US" dirty="0" smtClean="0"/>
              <a:t>QE</a:t>
            </a:r>
          </a:p>
          <a:p>
            <a:pPr lvl="1"/>
            <a:r>
              <a:rPr lang="en-US" dirty="0" smtClean="0"/>
              <a:t>Improve vacuum inside the gun and in the beam line beyond the anode</a:t>
            </a:r>
          </a:p>
          <a:p>
            <a:pPr lvl="1"/>
            <a:r>
              <a:rPr lang="en-US" dirty="0" smtClean="0"/>
              <a:t>Anode biasing or other ion clearing mechanism can suppress ions from down stream of anode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21169"/>
            <a:ext cx="8229600" cy="40351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substrate is heated to 600˚C to remove the hydrogen </a:t>
            </a:r>
            <a:r>
              <a:rPr lang="en-US" dirty="0" err="1" smtClean="0"/>
              <a:t>passivation</a:t>
            </a:r>
            <a:r>
              <a:rPr lang="en-US" dirty="0" smtClean="0"/>
              <a:t> from the Si </a:t>
            </a:r>
            <a:r>
              <a:rPr lang="en-US" dirty="0" smtClean="0"/>
              <a:t>surface;</a:t>
            </a:r>
            <a:endParaRPr lang="en-US" dirty="0" smtClean="0"/>
          </a:p>
          <a:p>
            <a:r>
              <a:rPr lang="en-US" dirty="0" smtClean="0"/>
              <a:t>Temperature is lowered to approximately 80 ˚C and then evaporation of 10 nm of antimony is performed;</a:t>
            </a:r>
          </a:p>
          <a:p>
            <a:r>
              <a:rPr lang="en-US" dirty="0" smtClean="0"/>
              <a:t>Evaporation of the K is carried out while the substrate is slowly cooling down and the quantum yield is constantly measured until a peak on the photocurrent is reached;</a:t>
            </a:r>
          </a:p>
          <a:p>
            <a:r>
              <a:rPr lang="en-US" dirty="0" smtClean="0"/>
              <a:t>When the substrate temperature falls below 40˚C Cs evaporation starts until the photocurrent reaches a maximum.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21534"/>
            <a:ext cx="8121535" cy="690659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CsKSb</a:t>
            </a:r>
            <a:r>
              <a:rPr lang="en-US" sz="2400" dirty="0" smtClean="0"/>
              <a:t> </a:t>
            </a:r>
            <a:r>
              <a:rPr lang="en-US" sz="2400" dirty="0" smtClean="0"/>
              <a:t>cathode has much longer lifetime than </a:t>
            </a:r>
            <a:r>
              <a:rPr lang="en-US" sz="2400" dirty="0" err="1" smtClean="0"/>
              <a:t>GaAs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(bulk </a:t>
            </a:r>
            <a:r>
              <a:rPr lang="en-US" sz="2400" dirty="0" err="1" smtClean="0"/>
              <a:t>vs</a:t>
            </a:r>
            <a:r>
              <a:rPr lang="en-US" sz="2400" dirty="0" smtClean="0"/>
              <a:t> surface)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859504"/>
            <a:ext cx="2682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Growth procedure: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676" y="1899840"/>
            <a:ext cx="5219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CsKSb</a:t>
            </a:r>
            <a:r>
              <a:rPr lang="en-US" dirty="0" smtClean="0"/>
              <a:t>: QE </a:t>
            </a:r>
            <a:r>
              <a:rPr lang="en-US" dirty="0" err="1" smtClean="0"/>
              <a:t>vs</a:t>
            </a:r>
            <a:r>
              <a:rPr lang="en-US" dirty="0" smtClean="0"/>
              <a:t> Wavelength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4885" y="6115051"/>
            <a:ext cx="3470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I. Bazarov et al, APL (2011), submitted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996354" y="4844562"/>
            <a:ext cx="2558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Red dots indicates wavelengths used for thermal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 </a:t>
            </a:r>
            <a:r>
              <a:rPr lang="en-US" sz="1400" dirty="0" smtClean="0"/>
              <a:t>measurements (next slides)</a:t>
            </a:r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2829" y="1074126"/>
            <a:ext cx="33956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CsKSb</a:t>
            </a:r>
            <a:r>
              <a:rPr lang="en-US" dirty="0" smtClean="0"/>
              <a:t> </a:t>
            </a:r>
            <a:r>
              <a:rPr lang="en-US" dirty="0" smtClean="0"/>
              <a:t>cathode: mean transverse energy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03240" y="6017796"/>
            <a:ext cx="3470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I. Bazarov et al, APL (2011), submitted</a:t>
            </a:r>
            <a:endParaRPr lang="en-US" sz="1600" i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4357" y="1621640"/>
            <a:ext cx="4450080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1" y="1850240"/>
            <a:ext cx="4259580" cy="333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7302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GaAs</a:t>
            </a:r>
            <a:r>
              <a:rPr lang="en-US" dirty="0" smtClean="0"/>
              <a:t> </a:t>
            </a:r>
            <a:r>
              <a:rPr lang="en-US" dirty="0" smtClean="0"/>
              <a:t>photocathode</a:t>
            </a:r>
          </a:p>
          <a:p>
            <a:pPr lvl="1"/>
            <a:r>
              <a:rPr lang="en-US" dirty="0" smtClean="0"/>
              <a:t>DC </a:t>
            </a:r>
            <a:r>
              <a:rPr lang="en-US" dirty="0" smtClean="0"/>
              <a:t>Gun of ERL </a:t>
            </a:r>
            <a:r>
              <a:rPr lang="en-US" dirty="0" err="1" smtClean="0"/>
              <a:t>photoinjector</a:t>
            </a:r>
            <a:endParaRPr lang="en-US" dirty="0" smtClean="0"/>
          </a:p>
          <a:p>
            <a:pPr lvl="1"/>
            <a:r>
              <a:rPr lang="en-US" dirty="0" smtClean="0"/>
              <a:t>Preparation procedure</a:t>
            </a:r>
          </a:p>
          <a:p>
            <a:pPr lvl="1"/>
            <a:r>
              <a:rPr lang="en-US" dirty="0" smtClean="0"/>
              <a:t>Performance</a:t>
            </a:r>
          </a:p>
          <a:p>
            <a:pPr lvl="2"/>
            <a:r>
              <a:rPr lang="en-US" dirty="0" smtClean="0"/>
              <a:t>Quantum efficiency</a:t>
            </a:r>
            <a:endParaRPr lang="en-US" dirty="0" smtClean="0"/>
          </a:p>
          <a:p>
            <a:pPr lvl="2"/>
            <a:r>
              <a:rPr lang="en-US" dirty="0" smtClean="0"/>
              <a:t>Temporal response</a:t>
            </a:r>
          </a:p>
          <a:p>
            <a:pPr lvl="2"/>
            <a:r>
              <a:rPr lang="en-US" dirty="0" smtClean="0"/>
              <a:t>Transverse energy</a:t>
            </a:r>
          </a:p>
          <a:p>
            <a:pPr lvl="2"/>
            <a:r>
              <a:rPr lang="en-US" dirty="0" smtClean="0"/>
              <a:t>Surface roughening due to heating</a:t>
            </a:r>
            <a:endParaRPr lang="en-US" dirty="0" smtClean="0"/>
          </a:p>
          <a:p>
            <a:pPr lvl="2"/>
            <a:r>
              <a:rPr lang="en-US" dirty="0" smtClean="0"/>
              <a:t>Lifetime</a:t>
            </a:r>
          </a:p>
          <a:p>
            <a:pPr lvl="1"/>
            <a:r>
              <a:rPr lang="en-US" dirty="0" smtClean="0"/>
              <a:t>challenges</a:t>
            </a:r>
            <a:endParaRPr lang="en-US" dirty="0" smtClean="0"/>
          </a:p>
          <a:p>
            <a:r>
              <a:rPr lang="en-US" dirty="0" err="1" smtClean="0"/>
              <a:t>CsKSb</a:t>
            </a:r>
            <a:r>
              <a:rPr lang="en-US" dirty="0" smtClean="0"/>
              <a:t> photocathode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6769" y="2567354"/>
            <a:ext cx="263617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I.V. Bazarov</a:t>
            </a:r>
          </a:p>
          <a:p>
            <a:r>
              <a:rPr lang="en-US" sz="2800" dirty="0" smtClean="0"/>
              <a:t>L. Cultrera</a:t>
            </a:r>
          </a:p>
          <a:p>
            <a:r>
              <a:rPr lang="en-US" sz="2800" dirty="0" smtClean="0"/>
              <a:t>B.M. Dunham</a:t>
            </a:r>
          </a:p>
          <a:p>
            <a:r>
              <a:rPr lang="en-US" sz="2800" dirty="0" smtClean="0"/>
              <a:t>S. Karkare</a:t>
            </a:r>
          </a:p>
          <a:p>
            <a:r>
              <a:rPr lang="en-US" sz="2800" dirty="0" smtClean="0"/>
              <a:t>Y. Li</a:t>
            </a:r>
          </a:p>
          <a:p>
            <a:r>
              <a:rPr lang="en-US" sz="2800" dirty="0" smtClean="0"/>
              <a:t>K.W. Smolenski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ERL: Electrons </a:t>
            </a:r>
            <a:r>
              <a:rPr lang="en-US" dirty="0" smtClean="0"/>
              <a:t>return their energy to the RF cavity before being </a:t>
            </a:r>
            <a:r>
              <a:rPr lang="en-US" dirty="0" smtClean="0"/>
              <a:t>dumped</a:t>
            </a:r>
          </a:p>
          <a:p>
            <a:r>
              <a:rPr lang="en-US" dirty="0" smtClean="0"/>
              <a:t>Photoemission DC gun is a key component of the ERL</a:t>
            </a:r>
            <a:endParaRPr lang="en-US" dirty="0" smtClean="0"/>
          </a:p>
          <a:p>
            <a:endParaRPr lang="en-US" sz="2400" kern="0" dirty="0" smtClean="0"/>
          </a:p>
          <a:p>
            <a:endParaRPr lang="en-US" sz="2400" kern="0" dirty="0" smtClean="0"/>
          </a:p>
          <a:p>
            <a:endParaRPr lang="en-US" sz="2400" kern="0" dirty="0" smtClean="0"/>
          </a:p>
          <a:p>
            <a:endParaRPr lang="en-US" sz="2400" kern="0" dirty="0" smtClean="0"/>
          </a:p>
          <a:p>
            <a:endParaRPr lang="en-US" sz="2400" kern="0" dirty="0" smtClean="0"/>
          </a:p>
          <a:p>
            <a:endParaRPr lang="en-US" sz="2400" kern="0" dirty="0" smtClean="0"/>
          </a:p>
          <a:p>
            <a:endParaRPr lang="en-US" sz="2400" kern="0" dirty="0" smtClean="0"/>
          </a:p>
          <a:p>
            <a:endParaRPr lang="en-US" sz="2400" kern="0" dirty="0" smtClean="0"/>
          </a:p>
          <a:p>
            <a:r>
              <a:rPr lang="en-US" sz="2400" kern="0" dirty="0" smtClean="0"/>
              <a:t>ERL can be used for</a:t>
            </a:r>
            <a:endParaRPr lang="en-US" sz="2400" kern="0" dirty="0" smtClean="0"/>
          </a:p>
          <a:p>
            <a:pPr lvl="1"/>
            <a:r>
              <a:rPr lang="en-US" sz="2200" kern="0" dirty="0" smtClean="0"/>
              <a:t>CW </a:t>
            </a:r>
            <a:r>
              <a:rPr lang="en-US" sz="2200" kern="0" dirty="0" smtClean="0"/>
              <a:t>ultra-bright </a:t>
            </a:r>
            <a:r>
              <a:rPr lang="en-US" sz="2200" kern="0" dirty="0" smtClean="0"/>
              <a:t>x-ray </a:t>
            </a:r>
            <a:r>
              <a:rPr lang="en-US" sz="2200" kern="0" dirty="0" smtClean="0"/>
              <a:t>sources; high power FELs</a:t>
            </a:r>
          </a:p>
          <a:p>
            <a:pPr lvl="1"/>
            <a:r>
              <a:rPr lang="en-US" sz="2200" kern="0" dirty="0" smtClean="0"/>
              <a:t>Electron-ion colliders and ion </a:t>
            </a:r>
            <a:r>
              <a:rPr lang="en-US" sz="2200" kern="0" dirty="0" smtClean="0"/>
              <a:t>coolers</a:t>
            </a:r>
          </a:p>
          <a:p>
            <a:pPr lvl="1"/>
            <a:r>
              <a:rPr lang="en-US" kern="0" dirty="0" smtClean="0"/>
              <a:t>Ultrafast </a:t>
            </a:r>
            <a:r>
              <a:rPr lang="en-US" kern="0" dirty="0" smtClean="0"/>
              <a:t>electron diffraction, etc.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700" y="2760785"/>
            <a:ext cx="3657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85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Recovery </a:t>
            </a:r>
            <a:r>
              <a:rPr lang="en-US" dirty="0" err="1" smtClean="0"/>
              <a:t>Linac</a:t>
            </a:r>
            <a:r>
              <a:rPr lang="en-US" dirty="0" smtClean="0"/>
              <a:t> (Linear Accelerator)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Xianghong Liu, </a:t>
            </a:r>
            <a:r>
              <a:rPr lang="en-US" dirty="0" err="1" smtClean="0"/>
              <a:t>Photodetector</a:t>
            </a:r>
            <a:r>
              <a:rPr lang="en-US" dirty="0" smtClean="0"/>
              <a:t> Workshop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4052" y="1022350"/>
            <a:ext cx="28463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55435"/>
          </a:xfrm>
        </p:spPr>
        <p:txBody>
          <a:bodyPr/>
          <a:lstStyle/>
          <a:p>
            <a:r>
              <a:rPr lang="en-US" dirty="0" smtClean="0"/>
              <a:t>DC Gun of </a:t>
            </a:r>
            <a:r>
              <a:rPr lang="en-US" dirty="0" err="1" smtClean="0"/>
              <a:t>Photoinjector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750 kV </a:t>
            </a:r>
            <a:r>
              <a:rPr lang="en-US" dirty="0" smtClean="0"/>
              <a:t>DC high voltage</a:t>
            </a:r>
            <a:endParaRPr lang="en-US" dirty="0" smtClean="0"/>
          </a:p>
          <a:p>
            <a:r>
              <a:rPr lang="en-US" dirty="0" smtClean="0"/>
              <a:t>&gt;&gt; MV/m 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r>
              <a:rPr lang="en-US" dirty="0" smtClean="0"/>
              <a:t>cathode surface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9817" y="3009900"/>
            <a:ext cx="338613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1292469" y="4114800"/>
            <a:ext cx="958362" cy="80010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2632" y="465329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Photo-</a:t>
            </a:r>
          </a:p>
          <a:p>
            <a:r>
              <a:rPr lang="en-US" sz="1400" dirty="0" smtClean="0"/>
              <a:t>cathode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GaAs</a:t>
            </a:r>
            <a:r>
              <a:rPr lang="en-US" dirty="0" smtClean="0"/>
              <a:t> </a:t>
            </a:r>
            <a:r>
              <a:rPr lang="en-US" dirty="0" smtClean="0"/>
              <a:t>wafer from AXT, Zn doped to </a:t>
            </a:r>
            <a:r>
              <a:rPr lang="en-US" dirty="0" smtClean="0"/>
              <a:t>~1x10</a:t>
            </a:r>
            <a:r>
              <a:rPr lang="en-US" baseline="30000" dirty="0" smtClean="0"/>
              <a:t>19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-3</a:t>
            </a:r>
            <a:r>
              <a:rPr lang="en-US" dirty="0" smtClean="0"/>
              <a:t>, 2° off 100 </a:t>
            </a:r>
            <a:r>
              <a:rPr lang="en-US" dirty="0" smtClean="0"/>
              <a:t>face</a:t>
            </a:r>
            <a:endParaRPr lang="en-US" dirty="0" smtClean="0"/>
          </a:p>
          <a:p>
            <a:r>
              <a:rPr lang="en-US" dirty="0" smtClean="0"/>
              <a:t>Preparation befor</a:t>
            </a:r>
            <a:r>
              <a:rPr lang="en-US" dirty="0" smtClean="0"/>
              <a:t>e loading into the preparation system</a:t>
            </a:r>
          </a:p>
          <a:p>
            <a:pPr lvl="1"/>
            <a:r>
              <a:rPr lang="en-US" dirty="0" smtClean="0"/>
              <a:t>Cut to size</a:t>
            </a:r>
            <a:endParaRPr lang="en-US" baseline="30000" dirty="0" smtClean="0"/>
          </a:p>
          <a:p>
            <a:pPr lvl="1"/>
            <a:r>
              <a:rPr lang="en-US" dirty="0" smtClean="0"/>
              <a:t>Acetone </a:t>
            </a:r>
            <a:r>
              <a:rPr lang="en-US" dirty="0" smtClean="0"/>
              <a:t>and trichloroethylene </a:t>
            </a:r>
            <a:r>
              <a:rPr lang="en-US" dirty="0" smtClean="0"/>
              <a:t>cleaning to completely remove wax</a:t>
            </a:r>
          </a:p>
          <a:p>
            <a:pPr lvl="1"/>
            <a:r>
              <a:rPr lang="en-US" dirty="0" smtClean="0"/>
              <a:t>H2SO4:H2O2:H2O etching (to some wafers on test system)</a:t>
            </a:r>
          </a:p>
          <a:p>
            <a:pPr lvl="1"/>
            <a:r>
              <a:rPr lang="en-US" dirty="0" err="1" smtClean="0"/>
              <a:t>Anodization</a:t>
            </a:r>
            <a:r>
              <a:rPr lang="en-US" dirty="0" smtClean="0"/>
              <a:t> and partial removal </a:t>
            </a:r>
          </a:p>
          <a:p>
            <a:pPr lvl="1">
              <a:buNone/>
            </a:pPr>
            <a:r>
              <a:rPr lang="en-US" dirty="0" smtClean="0"/>
              <a:t>	to define active area</a:t>
            </a:r>
            <a:endParaRPr lang="en-US" dirty="0" smtClean="0"/>
          </a:p>
          <a:p>
            <a:r>
              <a:rPr lang="en-US" dirty="0" smtClean="0"/>
              <a:t>In-vacuum </a:t>
            </a:r>
            <a:r>
              <a:rPr lang="en-US" dirty="0" err="1" smtClean="0"/>
              <a:t>cleaing</a:t>
            </a:r>
            <a:endParaRPr lang="en-US" dirty="0" smtClean="0"/>
          </a:p>
          <a:p>
            <a:pPr lvl="1"/>
            <a:r>
              <a:rPr lang="en-US" dirty="0" smtClean="0"/>
              <a:t>Atomic hydrogen cleaning </a:t>
            </a:r>
            <a:r>
              <a:rPr lang="en-US" dirty="0" smtClean="0"/>
              <a:t>(</a:t>
            </a:r>
            <a:r>
              <a:rPr lang="en-US" dirty="0" smtClean="0"/>
              <a:t>at 350 </a:t>
            </a:r>
            <a:r>
              <a:rPr lang="en-US" dirty="0" smtClean="0"/>
              <a:t>°C, using Oxford </a:t>
            </a:r>
            <a:r>
              <a:rPr lang="en-US" dirty="0" smtClean="0"/>
              <a:t>thermal gas cracker)</a:t>
            </a:r>
          </a:p>
          <a:p>
            <a:pPr lvl="1"/>
            <a:r>
              <a:rPr lang="en-US" dirty="0" smtClean="0"/>
              <a:t>High temperature </a:t>
            </a:r>
            <a:r>
              <a:rPr lang="en-US" dirty="0" smtClean="0"/>
              <a:t>cleaning (at ~</a:t>
            </a:r>
            <a:r>
              <a:rPr lang="en-US" dirty="0" smtClean="0"/>
              <a:t>600 °</a:t>
            </a:r>
            <a:r>
              <a:rPr lang="en-US" dirty="0" smtClean="0"/>
              <a:t>C)</a:t>
            </a:r>
            <a:endParaRPr lang="en-US" dirty="0" smtClean="0"/>
          </a:p>
          <a:p>
            <a:r>
              <a:rPr lang="en-US" dirty="0" smtClean="0"/>
              <a:t>Activation using Cs-NF3 “yo-yo” </a:t>
            </a:r>
            <a:r>
              <a:rPr lang="en-US" dirty="0" smtClean="0"/>
              <a:t>process to max </a:t>
            </a:r>
            <a:r>
              <a:rPr lang="en-US" dirty="0" smtClean="0"/>
              <a:t>QE (</a:t>
            </a:r>
            <a:r>
              <a:rPr lang="en-US" dirty="0" smtClean="0"/>
              <a:t>negative electron affinity (NEA) achieved)</a:t>
            </a:r>
          </a:p>
          <a:p>
            <a:r>
              <a:rPr lang="en-US" dirty="0" smtClean="0"/>
              <a:t>Loading into the gun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603" y="3297113"/>
            <a:ext cx="9525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Cs-NF</a:t>
            </a:r>
            <a:r>
              <a:rPr lang="en-US" baseline="-25000" dirty="0" smtClean="0"/>
              <a:t>3</a:t>
            </a:r>
            <a:r>
              <a:rPr lang="en-US" dirty="0" smtClean="0"/>
              <a:t> “Yo-Yo” activation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71500" y="2381995"/>
            <a:ext cx="8055534" cy="3261310"/>
            <a:chOff x="571500" y="2733675"/>
            <a:chExt cx="8055534" cy="326131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/>
            <a:srcRect l="1376" t="42667" r="1637" b="5455"/>
            <a:stretch>
              <a:fillRect/>
            </a:stretch>
          </p:blipFill>
          <p:spPr bwMode="auto">
            <a:xfrm>
              <a:off x="571500" y="2733675"/>
              <a:ext cx="8055534" cy="326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 flipV="1">
              <a:off x="1696915" y="4035669"/>
              <a:ext cx="2013439" cy="159140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3710355" y="4035669"/>
              <a:ext cx="86164" cy="1591408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3797541" y="4035669"/>
              <a:ext cx="351695" cy="159140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4149236" y="4035669"/>
              <a:ext cx="86164" cy="1591408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4235401" y="4035669"/>
              <a:ext cx="274688" cy="159140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4510089" y="4035669"/>
              <a:ext cx="86164" cy="1591408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4596252" y="4035669"/>
              <a:ext cx="224782" cy="159140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2033" y="285812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Cs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82033" y="3227452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NF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2384458" y="3042082"/>
              <a:ext cx="809758" cy="18537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2384458" y="3392365"/>
              <a:ext cx="809758" cy="194897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10% QE (at 532nm) can be routinely </a:t>
            </a:r>
            <a:r>
              <a:rPr lang="en-US" dirty="0" smtClean="0"/>
              <a:t>obtained </a:t>
            </a:r>
            <a:r>
              <a:rPr lang="en-US" dirty="0" smtClean="0"/>
              <a:t>(as high as 18% has been </a:t>
            </a:r>
            <a:r>
              <a:rPr lang="en-US" dirty="0" smtClean="0"/>
              <a:t>achiev</a:t>
            </a:r>
            <a:r>
              <a:rPr lang="en-US" dirty="0" smtClean="0"/>
              <a:t>ed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sz="2000" dirty="0" smtClean="0"/>
              <a:t>	e.g.  1</a:t>
            </a:r>
            <a:r>
              <a:rPr lang="en-US" sz="2000" dirty="0" smtClean="0"/>
              <a:t>% QE = ~ 4 </a:t>
            </a:r>
            <a:r>
              <a:rPr lang="en-US" sz="2000" dirty="0" err="1" smtClean="0"/>
              <a:t>mA</a:t>
            </a:r>
            <a:r>
              <a:rPr lang="en-US" sz="2000" dirty="0" smtClean="0"/>
              <a:t> per W laser power (at 532 nm)</a:t>
            </a:r>
          </a:p>
          <a:p>
            <a:r>
              <a:rPr lang="en-US" dirty="0" smtClean="0"/>
              <a:t>High temperature cleaning is critical for obtaining higher QE</a:t>
            </a:r>
          </a:p>
          <a:p>
            <a:r>
              <a:rPr lang="en-US" dirty="0" smtClean="0"/>
              <a:t>QE tends to </a:t>
            </a:r>
            <a:r>
              <a:rPr lang="en-US" dirty="0" smtClean="0"/>
              <a:t>increase</a:t>
            </a:r>
            <a:r>
              <a:rPr lang="en-US" dirty="0" smtClean="0"/>
              <a:t> </a:t>
            </a:r>
            <a:r>
              <a:rPr lang="en-US" dirty="0" smtClean="0"/>
              <a:t>with more cleaning cycles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Efficiency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08" y="750639"/>
            <a:ext cx="88963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3301" y="114300"/>
            <a:ext cx="4381499" cy="75063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Response time &lt; 1 </a:t>
            </a:r>
            <a:r>
              <a:rPr lang="en-US" dirty="0" err="1" smtClean="0"/>
              <a:t>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Transverse </a:t>
            </a:r>
            <a:r>
              <a:rPr lang="en-US" dirty="0" smtClean="0"/>
              <a:t>energy: cold electron beams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Xianghong Liu, Photodetector Workshop </a:t>
            </a: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8391"/>
            <a:ext cx="4572000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68391"/>
            <a:ext cx="4572000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33646" y="5463101"/>
            <a:ext cx="3710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Comparison between different </a:t>
            </a:r>
            <a:r>
              <a:rPr lang="en-US" sz="1050" dirty="0" err="1" smtClean="0"/>
              <a:t>emittance</a:t>
            </a:r>
            <a:r>
              <a:rPr lang="en-US" sz="1050" dirty="0" smtClean="0"/>
              <a:t> measurement</a:t>
            </a:r>
          </a:p>
          <a:p>
            <a:r>
              <a:rPr lang="en-US" sz="1050" dirty="0" smtClean="0"/>
              <a:t>techniques for </a:t>
            </a:r>
            <a:r>
              <a:rPr lang="en-US" sz="1050" dirty="0" err="1" smtClean="0"/>
              <a:t>GaAs</a:t>
            </a:r>
            <a:r>
              <a:rPr lang="en-US" sz="1050" dirty="0" smtClean="0"/>
              <a:t> at 532 nm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4921624" y="6149788"/>
            <a:ext cx="405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I.V. Bazarov, et al, J</a:t>
            </a:r>
            <a:r>
              <a:rPr lang="en-US" sz="1400" dirty="0" smtClean="0"/>
              <a:t>. Appl. Phys. </a:t>
            </a:r>
            <a:r>
              <a:rPr lang="en-US" sz="1400" b="1" dirty="0" smtClean="0"/>
              <a:t>103</a:t>
            </a:r>
            <a:r>
              <a:rPr lang="en-US" sz="1400" dirty="0" smtClean="0"/>
              <a:t>, 054901 </a:t>
            </a:r>
            <a:r>
              <a:rPr lang="en-US" sz="1400" dirty="0" smtClean="0"/>
              <a:t>(2008)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3848</TotalTime>
  <Words>816</Words>
  <Application>Microsoft Office PowerPoint</Application>
  <PresentationFormat>On-screen Show (4:3)</PresentationFormat>
  <Paragraphs>186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GaAs and CsKSb Photocathodes  for DC Gun</vt:lpstr>
      <vt:lpstr>Outline</vt:lpstr>
      <vt:lpstr>Energy Recovery Linac (Linear Accelerator)</vt:lpstr>
      <vt:lpstr>DC Gun of Photoinjector</vt:lpstr>
      <vt:lpstr>Preparation procedure</vt:lpstr>
      <vt:lpstr>Cs-NF3 “Yo-Yo” activation</vt:lpstr>
      <vt:lpstr>Quantum Efficiency</vt:lpstr>
      <vt:lpstr>Response time &lt; 1 ps</vt:lpstr>
      <vt:lpstr>Transverse energy: cold electron beams</vt:lpstr>
      <vt:lpstr>Surface roughening due to heating  at temperature above 580°C</vt:lpstr>
      <vt:lpstr>Rough surface increases MTE significantly</vt:lpstr>
      <vt:lpstr>Lifetime </vt:lpstr>
      <vt:lpstr>1/e lifetime at a high current run (in terms of hour and coulomb)</vt:lpstr>
      <vt:lpstr>Damage by ion back bombardment</vt:lpstr>
      <vt:lpstr>Using cathode off-center</vt:lpstr>
      <vt:lpstr>Challenges</vt:lpstr>
      <vt:lpstr>CsKSb cathode has much longer lifetime than GaAs  (bulk vs surface)</vt:lpstr>
      <vt:lpstr>CsKSb: QE vs Wavelength</vt:lpstr>
      <vt:lpstr>CsKSb cathode: mean transverse energy</vt:lpstr>
      <vt:lpstr>Acknowledgements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Jeanne Butler</dc:creator>
  <cp:lastModifiedBy>Xianghong Liu</cp:lastModifiedBy>
  <cp:revision>22</cp:revision>
  <dcterms:created xsi:type="dcterms:W3CDTF">2010-12-02T15:28:49Z</dcterms:created>
  <dcterms:modified xsi:type="dcterms:W3CDTF">2011-04-28T15:10:33Z</dcterms:modified>
</cp:coreProperties>
</file>